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 Black"/>
      <p:regular r:id="rId17"/>
    </p:embeddedFont>
    <p:embeddedFont>
      <p:font typeface="Montserrat Black"/>
      <p:regular r:id="rId18"/>
    </p:embeddedFont>
    <p:embeddedFont>
      <p:font typeface="Inconsolata"/>
      <p:regular r:id="rId19"/>
    </p:embeddedFont>
    <p:embeddedFont>
      <p:font typeface="Inconsolata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svg>
</file>

<file path=ppt/media/image-4-1.png>
</file>

<file path=ppt/media/image-4-2.svg>
</file>

<file path=ppt/media/image-4-3.png>
</file>

<file path=ppt/media/image-4-4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media/image-8-8.png>
</file>

<file path=ppt/media/image-8-9.svg>
</file>

<file path=ppt/media/image-9-1.png>
</file>

<file path=ppt/media/image-9-2.png>
</file>

<file path=ppt/media/image-9-3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image" Target="../media/image-8-8.png"/><Relationship Id="rId9" Type="http://schemas.openxmlformats.org/officeDocument/2006/relationships/image" Target="../media/image-8-9.svg"/><Relationship Id="rId10" Type="http://schemas.openxmlformats.org/officeDocument/2006/relationships/slideLayout" Target="../slideLayouts/slideLayout9.xml"/><Relationship Id="rId11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DFDFE0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6" name="Text 2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Uncovering insights from 3,900 purchases to guide strategic business decisions through data-driven analysis of spending patterns, customer segments, and product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79371" y="533757"/>
            <a:ext cx="1086207" cy="364808"/>
          </a:xfrm>
          <a:prstGeom prst="roundRect">
            <a:avLst>
              <a:gd name="adj" fmla="val 2507"/>
            </a:avLst>
          </a:prstGeom>
          <a:solidFill>
            <a:srgbClr val="E4E6E7"/>
          </a:solidFill>
          <a:ln/>
        </p:spPr>
      </p:sp>
      <p:sp>
        <p:nvSpPr>
          <p:cNvPr id="3" name="Text 1"/>
          <p:cNvSpPr/>
          <p:nvPr/>
        </p:nvSpPr>
        <p:spPr>
          <a:xfrm>
            <a:off x="795814" y="591979"/>
            <a:ext cx="853321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ACTION PLAN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79371" y="976193"/>
            <a:ext cx="7495103" cy="606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Strategic Recommendations</a:t>
            </a:r>
            <a:endParaRPr lang="en-US" sz="38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9371" y="1873925"/>
            <a:ext cx="970478" cy="116466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843921" y="2067997"/>
            <a:ext cx="2644140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Boost Subscriptions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843921" y="2487692"/>
            <a:ext cx="12107108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Promote exclusive benefits to convert the 73% non-subscriber base, especially among repeat buyers.</a:t>
            </a:r>
            <a:endParaRPr lang="en-US" sz="15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71" y="3038594"/>
            <a:ext cx="970478" cy="116466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843921" y="3232666"/>
            <a:ext cx="3661767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Customer Loyalty Programs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1843921" y="3652361"/>
            <a:ext cx="12107108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Reward the 3,116 loyal customers to increase retention and move returning buyers into loyal segment.</a:t>
            </a:r>
            <a:endParaRPr lang="en-US" sz="15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71" y="4203263"/>
            <a:ext cx="970478" cy="116466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843921" y="4397335"/>
            <a:ext cx="309598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Review Discount Policy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1843921" y="4817031"/>
            <a:ext cx="12107108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Balance sales boosts with margin control—839 customers use discounts while spending above average.</a:t>
            </a:r>
            <a:endParaRPr lang="en-US" sz="150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371" y="5367933"/>
            <a:ext cx="970478" cy="1164669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843921" y="5562005"/>
            <a:ext cx="263806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 Positioning</a:t>
            </a:r>
            <a:endParaRPr lang="en-US" sz="1900" dirty="0"/>
          </a:p>
        </p:txBody>
      </p:sp>
      <p:sp>
        <p:nvSpPr>
          <p:cNvPr id="16" name="Text 10"/>
          <p:cNvSpPr/>
          <p:nvPr/>
        </p:nvSpPr>
        <p:spPr>
          <a:xfrm>
            <a:off x="1843921" y="5981700"/>
            <a:ext cx="12107108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Highlight top-rated products (Gloves, Sandals, Boots) and best-sellers in marketing campaigns.</a:t>
            </a:r>
            <a:endParaRPr lang="en-US" sz="150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371" y="6532602"/>
            <a:ext cx="970478" cy="116466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843921" y="6726674"/>
            <a:ext cx="2612827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Targeted Marketing</a:t>
            </a:r>
            <a:endParaRPr lang="en-US" sz="1900" dirty="0"/>
          </a:p>
        </p:txBody>
      </p:sp>
      <p:sp>
        <p:nvSpPr>
          <p:cNvPr id="19" name="Text 12"/>
          <p:cNvSpPr/>
          <p:nvPr/>
        </p:nvSpPr>
        <p:spPr>
          <a:xfrm>
            <a:off x="1843921" y="7146369"/>
            <a:ext cx="12107108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Focus on Young Adults ($62K revenue) and express-shipping users who demonstrate higher spending willingness.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660684"/>
            <a:ext cx="1722834" cy="426244"/>
          </a:xfrm>
          <a:prstGeom prst="roundRect">
            <a:avLst>
              <a:gd name="adj" fmla="val 2145"/>
            </a:avLst>
          </a:prstGeom>
          <a:solidFill>
            <a:srgbClr val="E4E6E7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728668"/>
            <a:ext cx="145065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177653"/>
            <a:ext cx="79411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The Foundation: Our Data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3339941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3.9K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900113" y="437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862155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125278" y="3339941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18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4231719" y="437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125278" y="486215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Features tracking demographics and behavior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56884" y="3339941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50</a:t>
            </a:r>
            <a:endParaRPr lang="en-US" sz="5850" dirty="0"/>
          </a:p>
        </p:txBody>
      </p:sp>
      <p:sp>
        <p:nvSpPr>
          <p:cNvPr id="12" name="Text 10"/>
          <p:cNvSpPr/>
          <p:nvPr/>
        </p:nvSpPr>
        <p:spPr>
          <a:xfrm>
            <a:off x="7563326" y="437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456884" y="486215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Geographic diversity in customer base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788491" y="3339941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25</a:t>
            </a:r>
            <a:endParaRPr lang="en-US" sz="5850" dirty="0"/>
          </a:p>
        </p:txBody>
      </p:sp>
      <p:sp>
        <p:nvSpPr>
          <p:cNvPr id="15" name="Text 13"/>
          <p:cNvSpPr/>
          <p:nvPr/>
        </p:nvSpPr>
        <p:spPr>
          <a:xfrm>
            <a:off x="10894933" y="43717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10788491" y="4862155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Unique items across four categories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584311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Dataset captures customer demographics, purchase details, and shopping behavior including age, gender, location, subscription status, product categories, purchase amounts, discounts, and review ratings.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02562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72703" y="2931081"/>
            <a:ext cx="1628180" cy="376357"/>
          </a:xfrm>
          <a:prstGeom prst="roundRect">
            <a:avLst>
              <a:gd name="adj" fmla="val 2430"/>
            </a:avLst>
          </a:prstGeom>
          <a:noFill/>
          <a:ln w="7620">
            <a:solidFill>
              <a:srgbClr val="151617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576" y="3042404"/>
            <a:ext cx="153710" cy="15371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6081" y="2996327"/>
            <a:ext cx="1151930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PYTHON ANALYSIS</a:t>
            </a:r>
            <a:endParaRPr lang="en-US" sz="1200" dirty="0"/>
          </a:p>
        </p:txBody>
      </p:sp>
      <p:sp>
        <p:nvSpPr>
          <p:cNvPr id="6" name="Text 2"/>
          <p:cNvSpPr/>
          <p:nvPr/>
        </p:nvSpPr>
        <p:spPr>
          <a:xfrm>
            <a:off x="672703" y="3384232"/>
            <a:ext cx="7408069" cy="600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Preparation &amp; Cleaning</a:t>
            </a:r>
            <a:endParaRPr lang="en-US" sz="3750" dirty="0"/>
          </a:p>
        </p:txBody>
      </p:sp>
      <p:sp>
        <p:nvSpPr>
          <p:cNvPr id="7" name="Text 3"/>
          <p:cNvSpPr/>
          <p:nvPr/>
        </p:nvSpPr>
        <p:spPr>
          <a:xfrm>
            <a:off x="672703" y="4273153"/>
            <a:ext cx="192167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500" dirty="0"/>
          </a:p>
        </p:txBody>
      </p:sp>
      <p:sp>
        <p:nvSpPr>
          <p:cNvPr id="8" name="Shape 4"/>
          <p:cNvSpPr/>
          <p:nvPr/>
        </p:nvSpPr>
        <p:spPr>
          <a:xfrm>
            <a:off x="672703" y="4576762"/>
            <a:ext cx="6546413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9" name="Text 5"/>
          <p:cNvSpPr/>
          <p:nvPr/>
        </p:nvSpPr>
        <p:spPr>
          <a:xfrm>
            <a:off x="672703" y="4718566"/>
            <a:ext cx="3569375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Loading &amp; Exploration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672703" y="5134094"/>
            <a:ext cx="6546413" cy="614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Imported dataset using pandas, examined structure with df.info() and summary statistics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7411283" y="4273153"/>
            <a:ext cx="192167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7411283" y="4576762"/>
            <a:ext cx="6546413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3" name="Text 9"/>
          <p:cNvSpPr/>
          <p:nvPr/>
        </p:nvSpPr>
        <p:spPr>
          <a:xfrm>
            <a:off x="7411283" y="4718566"/>
            <a:ext cx="2940248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Missing Data Handling</a:t>
            </a:r>
            <a:endParaRPr lang="en-US" sz="1850" dirty="0"/>
          </a:p>
        </p:txBody>
      </p:sp>
      <p:sp>
        <p:nvSpPr>
          <p:cNvPr id="14" name="Text 10"/>
          <p:cNvSpPr/>
          <p:nvPr/>
        </p:nvSpPr>
        <p:spPr>
          <a:xfrm>
            <a:off x="7411283" y="5134094"/>
            <a:ext cx="6546413" cy="614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Imputed 37 missing Review Rating values using median rating per product category</a:t>
            </a:r>
            <a:endParaRPr lang="en-US" sz="1500" dirty="0"/>
          </a:p>
        </p:txBody>
      </p:sp>
      <p:sp>
        <p:nvSpPr>
          <p:cNvPr id="15" name="Text 11"/>
          <p:cNvSpPr/>
          <p:nvPr/>
        </p:nvSpPr>
        <p:spPr>
          <a:xfrm>
            <a:off x="672703" y="6085165"/>
            <a:ext cx="192167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6" name="Shape 12"/>
          <p:cNvSpPr/>
          <p:nvPr/>
        </p:nvSpPr>
        <p:spPr>
          <a:xfrm>
            <a:off x="672703" y="6388775"/>
            <a:ext cx="6546413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7" name="Text 13"/>
          <p:cNvSpPr/>
          <p:nvPr/>
        </p:nvSpPr>
        <p:spPr>
          <a:xfrm>
            <a:off x="672703" y="6530578"/>
            <a:ext cx="2669977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Feature Engineering</a:t>
            </a:r>
            <a:endParaRPr lang="en-US" sz="1850" dirty="0"/>
          </a:p>
        </p:txBody>
      </p:sp>
      <p:sp>
        <p:nvSpPr>
          <p:cNvPr id="18" name="Text 14"/>
          <p:cNvSpPr/>
          <p:nvPr/>
        </p:nvSpPr>
        <p:spPr>
          <a:xfrm>
            <a:off x="672703" y="6946106"/>
            <a:ext cx="6546413" cy="614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Created age_group bins and purchase_frequency_days columns for deeper analysis</a:t>
            </a:r>
            <a:endParaRPr lang="en-US" sz="1500" dirty="0"/>
          </a:p>
        </p:txBody>
      </p:sp>
      <p:sp>
        <p:nvSpPr>
          <p:cNvPr id="19" name="Text 15"/>
          <p:cNvSpPr/>
          <p:nvPr/>
        </p:nvSpPr>
        <p:spPr>
          <a:xfrm>
            <a:off x="7411283" y="6085165"/>
            <a:ext cx="192167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500" dirty="0"/>
          </a:p>
        </p:txBody>
      </p:sp>
      <p:sp>
        <p:nvSpPr>
          <p:cNvPr id="20" name="Shape 16"/>
          <p:cNvSpPr/>
          <p:nvPr/>
        </p:nvSpPr>
        <p:spPr>
          <a:xfrm>
            <a:off x="7411283" y="6388775"/>
            <a:ext cx="6546413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21" name="Text 17"/>
          <p:cNvSpPr/>
          <p:nvPr/>
        </p:nvSpPr>
        <p:spPr>
          <a:xfrm>
            <a:off x="7411283" y="6530578"/>
            <a:ext cx="2757964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Database Integration</a:t>
            </a:r>
            <a:endParaRPr lang="en-US" sz="1850" dirty="0"/>
          </a:p>
        </p:txBody>
      </p:sp>
      <p:sp>
        <p:nvSpPr>
          <p:cNvPr id="22" name="Text 18"/>
          <p:cNvSpPr/>
          <p:nvPr/>
        </p:nvSpPr>
        <p:spPr>
          <a:xfrm>
            <a:off x="7411283" y="6946106"/>
            <a:ext cx="654641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Connected to PostgreSQL and loaded cleaned data for SQL analysis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04255" y="553998"/>
            <a:ext cx="1448038" cy="378262"/>
          </a:xfrm>
          <a:prstGeom prst="roundRect">
            <a:avLst>
              <a:gd name="adj" fmla="val 2417"/>
            </a:avLst>
          </a:prstGeom>
          <a:solidFill>
            <a:srgbClr val="E4E6E7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24984" y="662583"/>
            <a:ext cx="160973" cy="16097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66443" y="614363"/>
            <a:ext cx="965121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SQL INSIGHTS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04255" y="1012746"/>
            <a:ext cx="8668941" cy="628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Analysis: Key Findings</a:t>
            </a:r>
            <a:endParaRPr lang="en-US" sz="3950" dirty="0"/>
          </a:p>
        </p:txBody>
      </p:sp>
      <p:sp>
        <p:nvSpPr>
          <p:cNvPr id="6" name="Text 3"/>
          <p:cNvSpPr/>
          <p:nvPr/>
        </p:nvSpPr>
        <p:spPr>
          <a:xfrm>
            <a:off x="704255" y="2144554"/>
            <a:ext cx="2952155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Gender Revenue Split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704255" y="2660213"/>
            <a:ext cx="6365558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Male customers generated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$157,890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in revenue compared to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$75,191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from female customers—more than double the contribution.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568208" y="2144554"/>
            <a:ext cx="2955965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Smart Discount Users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568208" y="2660213"/>
            <a:ext cx="6365558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839 customers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used discounts while still spending above the $59.76 average purchase amount, demonstrating price-conscious yet high-value behavior.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2709148" y="5341382"/>
            <a:ext cx="2475071" cy="503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50"/>
              </a:lnSpc>
              <a:buNone/>
            </a:pPr>
            <a:r>
              <a:rPr lang="en-US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68%</a:t>
            </a:r>
            <a:endParaRPr lang="en-US" sz="39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567" y="4083725"/>
            <a:ext cx="3018473" cy="301847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04255" y="7353657"/>
            <a:ext cx="6485215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Male customer revenue share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9445823" y="5341382"/>
            <a:ext cx="2475071" cy="503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950"/>
              </a:lnSpc>
              <a:buNone/>
            </a:pPr>
            <a:r>
              <a:rPr lang="en-US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32%</a:t>
            </a:r>
            <a:endParaRPr lang="en-US" sz="395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4242" y="4083725"/>
            <a:ext cx="3018473" cy="3018473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440930" y="7353657"/>
            <a:ext cx="6485215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Female customer revenue share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5584"/>
            <a:ext cx="92939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 Performance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048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Top Rated: Gloves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9522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3.86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32048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Sandals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369522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3.84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32048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Boots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369522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3.82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540091"/>
            <a:ext cx="33151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Shipping Preferences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512123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Express shipping customers spend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$60.48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on average vs.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$58.46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for standard shipping—indicating willingness to pay premium for speed.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540091"/>
            <a:ext cx="4685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599521" y="512123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Hats lead with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50%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discount rate, followed by Sneakers at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49.66%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and Coats at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49.07%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816650"/>
            <a:ext cx="1828800" cy="441484"/>
          </a:xfrm>
          <a:prstGeom prst="roundRect">
            <a:avLst>
              <a:gd name="adj" fmla="val 2071"/>
            </a:avLst>
          </a:prstGeom>
          <a:noFill/>
          <a:ln w="7620">
            <a:solidFill>
              <a:srgbClr val="151617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892254"/>
            <a:ext cx="154138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 SEGMENTS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348859"/>
            <a:ext cx="107322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Understanding Our Customer Base</a:t>
            </a:r>
            <a:endParaRPr lang="en-US" sz="4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397800"/>
            <a:ext cx="2152055" cy="130694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894892" y="301382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4"/>
          <p:cNvSpPr/>
          <p:nvPr/>
        </p:nvSpPr>
        <p:spPr>
          <a:xfrm>
            <a:off x="5357217" y="2624614"/>
            <a:ext cx="6869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New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5357217" y="3115032"/>
            <a:ext cx="6869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83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187077" y="3717846"/>
            <a:ext cx="8592860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761423"/>
            <a:ext cx="4304109" cy="1306949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3894892" y="421552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500" dirty="0"/>
          </a:p>
        </p:txBody>
      </p:sp>
      <p:sp>
        <p:nvSpPr>
          <p:cNvPr id="12" name="Text 8"/>
          <p:cNvSpPr/>
          <p:nvPr/>
        </p:nvSpPr>
        <p:spPr>
          <a:xfrm>
            <a:off x="6433304" y="3988237"/>
            <a:ext cx="15480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6433304" y="4478655"/>
            <a:ext cx="154805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701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6263164" y="5081468"/>
            <a:ext cx="7516773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125045"/>
            <a:ext cx="6456164" cy="1306949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3894773" y="557915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500" dirty="0"/>
          </a:p>
        </p:txBody>
      </p:sp>
      <p:sp>
        <p:nvSpPr>
          <p:cNvPr id="17" name="Text 12"/>
          <p:cNvSpPr/>
          <p:nvPr/>
        </p:nvSpPr>
        <p:spPr>
          <a:xfrm>
            <a:off x="7509272" y="5351859"/>
            <a:ext cx="8130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Loyal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7509272" y="5842278"/>
            <a:ext cx="8130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3,116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668714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 segmentation reveals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80% loyal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(3,116), with 701 returning buyers and only 83 new customers. This strong loyalty base presents opportunities for retention programs and upselling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1846" y="378500"/>
            <a:ext cx="5336858" cy="430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Subscription Status Analysis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3667839" y="2064782"/>
            <a:ext cx="1693307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27%</a:t>
            </a:r>
            <a:endParaRPr lang="en-US" sz="2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82102" y="1204317"/>
            <a:ext cx="2065020" cy="206502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654266" y="3441382"/>
            <a:ext cx="1720810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Subscribers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81846" y="3794046"/>
            <a:ext cx="8065651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1,053 customers with avg spend $59.49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3667839" y="5184338"/>
            <a:ext cx="1693307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73%</a:t>
            </a:r>
            <a:endParaRPr lang="en-US" sz="27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2102" y="4323874"/>
            <a:ext cx="2065020" cy="206502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654266" y="6560939"/>
            <a:ext cx="1720810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Non-Subscribers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481846" y="6913602"/>
            <a:ext cx="8065651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2,847 customers with avg spend $59.87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481846" y="7288530"/>
            <a:ext cx="8065651" cy="440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Despite similar spending patterns, only 27% of customers subscribe. Total revenue: subscribers contribute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$62,645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while non-subscribers generate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$170,436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8890873" y="1152763"/>
            <a:ext cx="2151459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Repeat Buyer Behavior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8890873" y="1505426"/>
            <a:ext cx="5265182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Among customers with 5+ purchases: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8890873" y="1849398"/>
            <a:ext cx="5265182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958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are subscribers</a:t>
            </a:r>
            <a:endParaRPr lang="en-US" sz="1050" dirty="0"/>
          </a:p>
        </p:txBody>
      </p:sp>
      <p:sp>
        <p:nvSpPr>
          <p:cNvPr id="15" name="Text 11"/>
          <p:cNvSpPr/>
          <p:nvPr/>
        </p:nvSpPr>
        <p:spPr>
          <a:xfrm>
            <a:off x="8890873" y="2117646"/>
            <a:ext cx="5265182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2,518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are non-subscribers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8890873" y="2461617"/>
            <a:ext cx="5265182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Significant opportunity to convert loyal non-subscribers.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92726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39591" y="2351246"/>
            <a:ext cx="1417201" cy="289679"/>
          </a:xfrm>
          <a:prstGeom prst="roundRect">
            <a:avLst>
              <a:gd name="adj" fmla="val 3157"/>
            </a:avLst>
          </a:prstGeom>
          <a:solidFill>
            <a:srgbClr val="E4E6E7"/>
          </a:solidFill>
          <a:ln/>
        </p:spPr>
      </p:sp>
      <p:sp>
        <p:nvSpPr>
          <p:cNvPr id="4" name="Text 1"/>
          <p:cNvSpPr/>
          <p:nvPr/>
        </p:nvSpPr>
        <p:spPr>
          <a:xfrm>
            <a:off x="631984" y="2397442"/>
            <a:ext cx="1232416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CATEGORY PERFORMANCE</a:t>
            </a:r>
            <a:endParaRPr lang="en-US" sz="950" dirty="0"/>
          </a:p>
        </p:txBody>
      </p:sp>
      <p:sp>
        <p:nvSpPr>
          <p:cNvPr id="5" name="Text 2"/>
          <p:cNvSpPr/>
          <p:nvPr/>
        </p:nvSpPr>
        <p:spPr>
          <a:xfrm>
            <a:off x="539591" y="2702481"/>
            <a:ext cx="5431988" cy="481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Top Products by Category</a:t>
            </a:r>
            <a:endParaRPr lang="en-US" sz="3000" dirty="0"/>
          </a:p>
        </p:txBody>
      </p:sp>
      <p:sp>
        <p:nvSpPr>
          <p:cNvPr id="6" name="Shape 3"/>
          <p:cNvSpPr/>
          <p:nvPr/>
        </p:nvSpPr>
        <p:spPr>
          <a:xfrm>
            <a:off x="539591" y="3415427"/>
            <a:ext cx="6698575" cy="2121098"/>
          </a:xfrm>
          <a:prstGeom prst="roundRect">
            <a:avLst>
              <a:gd name="adj" fmla="val 43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3970" dir="2700000">
              <a:srgbClr val="151617">
                <a:alpha val="100000"/>
              </a:srgbClr>
            </a:outerShdw>
          </a:effectLst>
        </p:spPr>
      </p:sp>
      <p:sp>
        <p:nvSpPr>
          <p:cNvPr id="7" name="Shape 4"/>
          <p:cNvSpPr/>
          <p:nvPr/>
        </p:nvSpPr>
        <p:spPr>
          <a:xfrm>
            <a:off x="701278" y="3577114"/>
            <a:ext cx="462439" cy="462439"/>
          </a:xfrm>
          <a:prstGeom prst="roundRect">
            <a:avLst>
              <a:gd name="adj" fmla="val 19771441"/>
            </a:avLst>
          </a:prstGeom>
          <a:solidFill>
            <a:srgbClr val="151617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8437" y="3704153"/>
            <a:ext cx="208121" cy="20812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01278" y="4193619"/>
            <a:ext cx="1927265" cy="240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Accessories</a:t>
            </a:r>
            <a:endParaRPr lang="en-US" sz="1500" dirty="0"/>
          </a:p>
        </p:txBody>
      </p:sp>
      <p:sp>
        <p:nvSpPr>
          <p:cNvPr id="10" name="Text 6"/>
          <p:cNvSpPr/>
          <p:nvPr/>
        </p:nvSpPr>
        <p:spPr>
          <a:xfrm>
            <a:off x="701278" y="4526875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1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Jewelry (171 orders)</a:t>
            </a: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701278" y="4827508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2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Sunglasses (161)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701278" y="5128141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3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Belt (161)</a:t>
            </a:r>
            <a:endParaRPr lang="en-US" sz="1200" dirty="0"/>
          </a:p>
        </p:txBody>
      </p:sp>
      <p:sp>
        <p:nvSpPr>
          <p:cNvPr id="13" name="Shape 9"/>
          <p:cNvSpPr/>
          <p:nvPr/>
        </p:nvSpPr>
        <p:spPr>
          <a:xfrm>
            <a:off x="7392233" y="3415427"/>
            <a:ext cx="6698575" cy="2121098"/>
          </a:xfrm>
          <a:prstGeom prst="roundRect">
            <a:avLst>
              <a:gd name="adj" fmla="val 431"/>
            </a:avLst>
          </a:prstGeom>
          <a:solidFill>
            <a:srgbClr val="F8ECE4"/>
          </a:solidFill>
          <a:ln w="7620">
            <a:solidFill>
              <a:srgbClr val="BAB6AA"/>
            </a:solidFill>
            <a:prstDash val="solid"/>
          </a:ln>
          <a:effectLst>
            <a:outerShdw sx="100000" sy="100000" kx="0" ky="0" algn="bl" rotWithShape="0" blurRad="0" dist="13970" dir="2700000">
              <a:srgbClr val="bab6aa">
                <a:alpha val="100000"/>
              </a:srgbClr>
            </a:outerShdw>
          </a:effectLst>
        </p:spPr>
      </p:sp>
      <p:sp>
        <p:nvSpPr>
          <p:cNvPr id="14" name="Shape 10"/>
          <p:cNvSpPr/>
          <p:nvPr/>
        </p:nvSpPr>
        <p:spPr>
          <a:xfrm>
            <a:off x="7553920" y="3577114"/>
            <a:ext cx="462439" cy="462439"/>
          </a:xfrm>
          <a:prstGeom prst="roundRect">
            <a:avLst>
              <a:gd name="adj" fmla="val 19771441"/>
            </a:avLst>
          </a:prstGeom>
          <a:solidFill>
            <a:srgbClr val="BAB6AA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81079" y="3704153"/>
            <a:ext cx="208121" cy="20812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553920" y="4193619"/>
            <a:ext cx="1927265" cy="240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Clothing</a:t>
            </a:r>
            <a:endParaRPr lang="en-US" sz="1500" dirty="0"/>
          </a:p>
        </p:txBody>
      </p:sp>
      <p:sp>
        <p:nvSpPr>
          <p:cNvPr id="17" name="Text 12"/>
          <p:cNvSpPr/>
          <p:nvPr/>
        </p:nvSpPr>
        <p:spPr>
          <a:xfrm>
            <a:off x="7553920" y="4526875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1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Blouse (171 orders)</a:t>
            </a:r>
            <a:endParaRPr lang="en-US" sz="1200" dirty="0"/>
          </a:p>
        </p:txBody>
      </p:sp>
      <p:sp>
        <p:nvSpPr>
          <p:cNvPr id="18" name="Text 13"/>
          <p:cNvSpPr/>
          <p:nvPr/>
        </p:nvSpPr>
        <p:spPr>
          <a:xfrm>
            <a:off x="7553920" y="4827508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2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Pants (171)</a:t>
            </a:r>
            <a:endParaRPr lang="en-US" sz="1200" dirty="0"/>
          </a:p>
        </p:txBody>
      </p:sp>
      <p:sp>
        <p:nvSpPr>
          <p:cNvPr id="19" name="Text 14"/>
          <p:cNvSpPr/>
          <p:nvPr/>
        </p:nvSpPr>
        <p:spPr>
          <a:xfrm>
            <a:off x="7553920" y="5128141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3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Shirt (169)</a:t>
            </a:r>
            <a:endParaRPr lang="en-US" sz="1200" dirty="0"/>
          </a:p>
        </p:txBody>
      </p:sp>
      <p:sp>
        <p:nvSpPr>
          <p:cNvPr id="20" name="Shape 15"/>
          <p:cNvSpPr/>
          <p:nvPr/>
        </p:nvSpPr>
        <p:spPr>
          <a:xfrm>
            <a:off x="539591" y="5690592"/>
            <a:ext cx="6698575" cy="2121098"/>
          </a:xfrm>
          <a:prstGeom prst="roundRect">
            <a:avLst>
              <a:gd name="adj" fmla="val 43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3970" dir="2700000">
              <a:srgbClr val="151617">
                <a:alpha val="100000"/>
              </a:srgbClr>
            </a:outerShdw>
          </a:effectLst>
        </p:spPr>
      </p:sp>
      <p:sp>
        <p:nvSpPr>
          <p:cNvPr id="21" name="Shape 16"/>
          <p:cNvSpPr/>
          <p:nvPr/>
        </p:nvSpPr>
        <p:spPr>
          <a:xfrm>
            <a:off x="701278" y="5852279"/>
            <a:ext cx="462439" cy="462439"/>
          </a:xfrm>
          <a:prstGeom prst="roundRect">
            <a:avLst>
              <a:gd name="adj" fmla="val 19771441"/>
            </a:avLst>
          </a:prstGeom>
          <a:solidFill>
            <a:srgbClr val="151617"/>
          </a:solidFill>
          <a:ln/>
        </p:spPr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437" y="5979319"/>
            <a:ext cx="208121" cy="208121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701278" y="6468785"/>
            <a:ext cx="1927265" cy="240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Footwear</a:t>
            </a:r>
            <a:endParaRPr lang="en-US" sz="1500" dirty="0"/>
          </a:p>
        </p:txBody>
      </p:sp>
      <p:sp>
        <p:nvSpPr>
          <p:cNvPr id="24" name="Text 18"/>
          <p:cNvSpPr/>
          <p:nvPr/>
        </p:nvSpPr>
        <p:spPr>
          <a:xfrm>
            <a:off x="701278" y="6802041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1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Sandals (160 orders)</a:t>
            </a:r>
            <a:endParaRPr lang="en-US" sz="1200" dirty="0"/>
          </a:p>
        </p:txBody>
      </p:sp>
      <p:sp>
        <p:nvSpPr>
          <p:cNvPr id="25" name="Text 19"/>
          <p:cNvSpPr/>
          <p:nvPr/>
        </p:nvSpPr>
        <p:spPr>
          <a:xfrm>
            <a:off x="701278" y="7102673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2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Shoes (150)</a:t>
            </a:r>
            <a:endParaRPr lang="en-US" sz="1200" dirty="0"/>
          </a:p>
        </p:txBody>
      </p:sp>
      <p:sp>
        <p:nvSpPr>
          <p:cNvPr id="26" name="Text 20"/>
          <p:cNvSpPr/>
          <p:nvPr/>
        </p:nvSpPr>
        <p:spPr>
          <a:xfrm>
            <a:off x="701278" y="7403306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3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Sneakers (145)</a:t>
            </a:r>
            <a:endParaRPr lang="en-US" sz="1200" dirty="0"/>
          </a:p>
        </p:txBody>
      </p:sp>
      <p:sp>
        <p:nvSpPr>
          <p:cNvPr id="27" name="Shape 21"/>
          <p:cNvSpPr/>
          <p:nvPr/>
        </p:nvSpPr>
        <p:spPr>
          <a:xfrm>
            <a:off x="7392233" y="5690592"/>
            <a:ext cx="6698575" cy="2121098"/>
          </a:xfrm>
          <a:prstGeom prst="roundRect">
            <a:avLst>
              <a:gd name="adj" fmla="val 431"/>
            </a:avLst>
          </a:prstGeom>
          <a:solidFill>
            <a:srgbClr val="F8ECE4"/>
          </a:solidFill>
          <a:ln w="7620">
            <a:solidFill>
              <a:srgbClr val="BAB6AA"/>
            </a:solidFill>
            <a:prstDash val="solid"/>
          </a:ln>
          <a:effectLst>
            <a:outerShdw sx="100000" sy="100000" kx="0" ky="0" algn="bl" rotWithShape="0" blurRad="0" dist="13970" dir="2700000">
              <a:srgbClr val="bab6aa">
                <a:alpha val="100000"/>
              </a:srgbClr>
            </a:outerShdw>
          </a:effectLst>
        </p:spPr>
      </p:sp>
      <p:sp>
        <p:nvSpPr>
          <p:cNvPr id="28" name="Shape 22"/>
          <p:cNvSpPr/>
          <p:nvPr/>
        </p:nvSpPr>
        <p:spPr>
          <a:xfrm>
            <a:off x="7553920" y="5852279"/>
            <a:ext cx="462439" cy="462439"/>
          </a:xfrm>
          <a:prstGeom prst="roundRect">
            <a:avLst>
              <a:gd name="adj" fmla="val 19771441"/>
            </a:avLst>
          </a:prstGeom>
          <a:solidFill>
            <a:srgbClr val="BAB6AA"/>
          </a:solidFill>
          <a:ln/>
        </p:spPr>
      </p:sp>
      <p:pic>
        <p:nvPicPr>
          <p:cNvPr id="29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81079" y="5979319"/>
            <a:ext cx="208121" cy="208121"/>
          </a:xfrm>
          <a:prstGeom prst="rect">
            <a:avLst/>
          </a:prstGeom>
        </p:spPr>
      </p:pic>
      <p:sp>
        <p:nvSpPr>
          <p:cNvPr id="30" name="Text 23"/>
          <p:cNvSpPr/>
          <p:nvPr/>
        </p:nvSpPr>
        <p:spPr>
          <a:xfrm>
            <a:off x="7553920" y="6468785"/>
            <a:ext cx="1927265" cy="240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Outerwear</a:t>
            </a:r>
            <a:endParaRPr lang="en-US" sz="1500" dirty="0"/>
          </a:p>
        </p:txBody>
      </p:sp>
      <p:sp>
        <p:nvSpPr>
          <p:cNvPr id="31" name="Text 24"/>
          <p:cNvSpPr/>
          <p:nvPr/>
        </p:nvSpPr>
        <p:spPr>
          <a:xfrm>
            <a:off x="7553920" y="6802041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1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Jacket (163 orders)</a:t>
            </a:r>
            <a:endParaRPr lang="en-US" sz="1200" dirty="0"/>
          </a:p>
        </p:txBody>
      </p:sp>
      <p:sp>
        <p:nvSpPr>
          <p:cNvPr id="32" name="Text 25"/>
          <p:cNvSpPr/>
          <p:nvPr/>
        </p:nvSpPr>
        <p:spPr>
          <a:xfrm>
            <a:off x="7553920" y="7102673"/>
            <a:ext cx="637520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Font typeface="+mj-lt"/>
              <a:buAutoNum type="arabicPeriod" startAt="2"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Coat (161)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3513534"/>
            <a:ext cx="2191583" cy="441484"/>
          </a:xfrm>
          <a:prstGeom prst="roundRect">
            <a:avLst>
              <a:gd name="adj" fmla="val 2071"/>
            </a:avLst>
          </a:prstGeom>
          <a:noFill/>
          <a:ln w="7620">
            <a:solidFill>
              <a:srgbClr val="151617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498" y="3643551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09675" y="3589139"/>
            <a:ext cx="163199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POWER BI DASHBOARD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793790" y="4045744"/>
            <a:ext cx="80704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Visual Analytics Overview</a:t>
            </a:r>
            <a:endParaRPr lang="en-US" sz="4450" dirty="0"/>
          </a:p>
        </p:txBody>
      </p:sp>
      <p:sp>
        <p:nvSpPr>
          <p:cNvPr id="7" name="Shape 3"/>
          <p:cNvSpPr/>
          <p:nvPr/>
        </p:nvSpPr>
        <p:spPr>
          <a:xfrm>
            <a:off x="793790" y="5094684"/>
            <a:ext cx="4196358" cy="2456617"/>
          </a:xfrm>
          <a:prstGeom prst="roundRect">
            <a:avLst>
              <a:gd name="adj" fmla="val 372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Text 4"/>
          <p:cNvSpPr/>
          <p:nvPr/>
        </p:nvSpPr>
        <p:spPr>
          <a:xfrm>
            <a:off x="1051084" y="5351978"/>
            <a:ext cx="31281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Key Metrics Tracked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51084" y="5842397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3.9K customers analyzed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1051084" y="6284595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$59.76 average purchase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51084" y="672679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3.75 average review rating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216962" y="5094684"/>
            <a:ext cx="4196358" cy="2456617"/>
          </a:xfrm>
          <a:prstGeom prst="roundRect">
            <a:avLst>
              <a:gd name="adj" fmla="val 372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3" name="Text 9"/>
          <p:cNvSpPr/>
          <p:nvPr/>
        </p:nvSpPr>
        <p:spPr>
          <a:xfrm>
            <a:off x="5474256" y="5351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Interactive Filters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74256" y="5842397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Subscription status, gender, category, shipping type enable dynamic exploration of customer behavior patterns.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5094684"/>
            <a:ext cx="4196358" cy="2456617"/>
          </a:xfrm>
          <a:prstGeom prst="roundRect">
            <a:avLst>
              <a:gd name="adj" fmla="val 372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6" name="Text 12"/>
          <p:cNvSpPr/>
          <p:nvPr/>
        </p:nvSpPr>
        <p:spPr>
          <a:xfrm>
            <a:off x="9897427" y="5351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Insights</a:t>
            </a:r>
            <a:endParaRPr lang="en-US" sz="2200" dirty="0"/>
          </a:p>
        </p:txBody>
      </p:sp>
      <p:sp>
        <p:nvSpPr>
          <p:cNvPr id="17" name="Text 13"/>
          <p:cNvSpPr/>
          <p:nvPr/>
        </p:nvSpPr>
        <p:spPr>
          <a:xfrm>
            <a:off x="9897427" y="5842397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Young Adults lead revenue at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$62,143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, followed by Middle-aged ($59,197), Adults ($55,978), and Seniors ($55,763).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2025-12-31T13:34:04Z</dcterms:created>
  <dcterms:modified xsi:type="dcterms:W3CDTF">2025-12-31T13:34:04Z</dcterms:modified>
</cp:coreProperties>
</file>